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8" r:id="rId3"/>
    <p:sldId id="259" r:id="rId4"/>
    <p:sldId id="260" r:id="rId5"/>
    <p:sldId id="262"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6270" autoAdjust="0"/>
  </p:normalViewPr>
  <p:slideViewPr>
    <p:cSldViewPr snapToGrid="0" snapToObjects="1">
      <p:cViewPr>
        <p:scale>
          <a:sx n="80" d="100"/>
          <a:sy n="80" d="100"/>
        </p:scale>
        <p:origin x="13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86442-5377-E340-9482-8A2AEDEA4692}" type="datetimeFigureOut">
              <a:rPr lang="en-US" smtClean="0"/>
              <a:t>3/23/2016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96E5C-8B31-F449-8B0B-2BCA10E45F32}" type="slidenum">
              <a:rPr lang="en-US" smtClean="0"/>
              <a:t>‹#›</a:t>
            </a:fld>
            <a:endParaRPr lang="en-US"/>
          </a:p>
        </p:txBody>
      </p:sp>
    </p:spTree>
    <p:extLst>
      <p:ext uri="{BB962C8B-B14F-4D97-AF65-F5344CB8AC3E}">
        <p14:creationId xmlns:p14="http://schemas.microsoft.com/office/powerpoint/2010/main" val="50449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methane</a:t>
            </a:r>
            <a:r>
              <a:rPr lang="en-US" baseline="0" dirty="0" smtClean="0"/>
              <a:t> (70-90%), the rest is ethane, propane, and butane.  Small percentage of it is impurities like carbon dioxide, oxygen, nitrogen, or hydrogen </a:t>
            </a:r>
            <a:r>
              <a:rPr lang="en-US" baseline="0" dirty="0" err="1" smtClean="0"/>
              <a:t>sulphide</a:t>
            </a:r>
            <a:r>
              <a:rPr lang="en-US" baseline="0" dirty="0" smtClean="0"/>
              <a:t>. </a:t>
            </a:r>
          </a:p>
          <a:p>
            <a:r>
              <a:rPr lang="en-US" dirty="0" smtClean="0"/>
              <a:t>http://www.ems.psu.edu/~pisupati/ACSOutreach/Natural_Gas.html</a:t>
            </a:r>
            <a:endParaRPr lang="en-US" dirty="0"/>
          </a:p>
        </p:txBody>
      </p:sp>
      <p:sp>
        <p:nvSpPr>
          <p:cNvPr id="4" name="Slide Number Placeholder 3"/>
          <p:cNvSpPr>
            <a:spLocks noGrp="1"/>
          </p:cNvSpPr>
          <p:nvPr>
            <p:ph type="sldNum" sz="quarter" idx="10"/>
          </p:nvPr>
        </p:nvSpPr>
        <p:spPr/>
        <p:txBody>
          <a:bodyPr/>
          <a:lstStyle/>
          <a:p>
            <a:fld id="{3CD96E5C-8B31-F449-8B0B-2BCA10E45F32}" type="slidenum">
              <a:rPr lang="en-US" smtClean="0"/>
              <a:t>1</a:t>
            </a:fld>
            <a:endParaRPr lang="en-US"/>
          </a:p>
        </p:txBody>
      </p:sp>
    </p:spTree>
    <p:extLst>
      <p:ext uri="{BB962C8B-B14F-4D97-AF65-F5344CB8AC3E}">
        <p14:creationId xmlns:p14="http://schemas.microsoft.com/office/powerpoint/2010/main" val="186150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smtClean="0"/>
              <a:t>Large reservoirs or caverns where flowing natural gas can accumulate.</a:t>
            </a:r>
          </a:p>
          <a:p>
            <a:pPr marL="342900" indent="-342900">
              <a:buAutoNum type="arabicPeriod"/>
            </a:pPr>
            <a:r>
              <a:rPr lang="en-US" dirty="0" smtClean="0"/>
              <a:t>Trapped beneath non-porous rocks such as shale</a:t>
            </a:r>
          </a:p>
          <a:p>
            <a:pPr marL="342900" indent="-342900">
              <a:buAutoNum type="arabicPeriod"/>
            </a:pPr>
            <a:endParaRPr lang="en-US" dirty="0" smtClean="0"/>
          </a:p>
          <a:p>
            <a:pPr marL="0" indent="0">
              <a:buNone/>
            </a:pPr>
            <a:r>
              <a:rPr lang="en-US" sz="1200" b="0" i="0" kern="1200" dirty="0" smtClean="0">
                <a:solidFill>
                  <a:schemeClr val="tx1"/>
                </a:solidFill>
                <a:effectLst/>
                <a:latin typeface="+mn-lt"/>
                <a:ea typeface="+mn-ea"/>
                <a:cs typeface="+mn-cs"/>
              </a:rPr>
              <a:t>“Petroleum is found in underground pockets called reservoirs. Deep beneath the Earth, pressure is extremely high. Petroleum slowly seeps out toward the surface, where there is lower pressure. It continues this movement from high to low pressure until it encounters a layer of rock that is </a:t>
            </a:r>
            <a:r>
              <a:rPr lang="en-US" sz="1200" b="0" i="0" u="none" strike="noStrike" kern="1200" dirty="0" smtClean="0">
                <a:solidFill>
                  <a:schemeClr val="tx1"/>
                </a:solidFill>
                <a:effectLst/>
                <a:latin typeface="+mn-lt"/>
                <a:ea typeface="+mn-ea"/>
                <a:cs typeface="+mn-cs"/>
              </a:rPr>
              <a:t>impermeable</a:t>
            </a:r>
            <a:r>
              <a:rPr lang="en-US" sz="1200" b="0" i="0" kern="1200" dirty="0" smtClean="0">
                <a:solidFill>
                  <a:schemeClr val="tx1"/>
                </a:solidFill>
                <a:effectLst/>
                <a:latin typeface="+mn-lt"/>
                <a:ea typeface="+mn-ea"/>
                <a:cs typeface="+mn-cs"/>
              </a:rPr>
              <a:t>. The petroleum then collects in reservoirs, which can be several hundred meters below the surface of the Earth.</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Petroleum can be contained by </a:t>
            </a:r>
            <a:r>
              <a:rPr lang="en-US" sz="1200" b="0" i="0" u="none" strike="noStrike" kern="1200" dirty="0" smtClean="0">
                <a:solidFill>
                  <a:schemeClr val="tx1"/>
                </a:solidFill>
                <a:effectLst/>
                <a:latin typeface="+mn-lt"/>
                <a:ea typeface="+mn-ea"/>
                <a:cs typeface="+mn-cs"/>
              </a:rPr>
              <a:t>structural trap</a:t>
            </a:r>
            <a:r>
              <a:rPr lang="en-US" sz="1200" b="0" i="0" kern="1200" dirty="0" smtClean="0">
                <a:solidFill>
                  <a:schemeClr val="tx1"/>
                </a:solidFill>
                <a:effectLst/>
                <a:latin typeface="+mn-lt"/>
                <a:ea typeface="+mn-ea"/>
                <a:cs typeface="+mn-cs"/>
              </a:rPr>
              <a:t>s, which are formed when massive layers of rock are bent or faulted (broken) from the Earth’s shifting landmasses. Oil can also be contained by </a:t>
            </a:r>
            <a:r>
              <a:rPr lang="en-US" sz="1200" b="0" i="0" u="none" strike="noStrike" kern="1200" dirty="0" smtClean="0">
                <a:solidFill>
                  <a:schemeClr val="tx1"/>
                </a:solidFill>
                <a:effectLst/>
                <a:latin typeface="+mn-lt"/>
                <a:ea typeface="+mn-ea"/>
                <a:cs typeface="+mn-cs"/>
              </a:rPr>
              <a:t>stratigraphic trap</a:t>
            </a:r>
            <a:r>
              <a:rPr lang="en-US" sz="1200" b="0" i="0" kern="1200" dirty="0" smtClean="0">
                <a:solidFill>
                  <a:schemeClr val="tx1"/>
                </a:solidFill>
                <a:effectLst/>
                <a:latin typeface="+mn-lt"/>
                <a:ea typeface="+mn-ea"/>
                <a:cs typeface="+mn-cs"/>
              </a:rPr>
              <a:t>s. Different strata, or layers of rock, can have different amounts of porosity. Crude oil migrates easily through a layer of sandstone, for instance, but would be trapped beneath a layer of shale. ” http://education.nationalgeographic.org/encyclopedia/petroleum/</a:t>
            </a:r>
          </a:p>
          <a:p>
            <a:pPr marL="0" indent="0">
              <a:buNone/>
            </a:pPr>
            <a:endParaRPr lang="en-US" sz="1200" b="0" i="0" kern="1200" dirty="0" smtClean="0">
              <a:solidFill>
                <a:schemeClr val="tx1"/>
              </a:solidFill>
              <a:effectLst/>
              <a:latin typeface="+mn-lt"/>
              <a:ea typeface="+mn-ea"/>
              <a:cs typeface="+mn-cs"/>
            </a:endParaRPr>
          </a:p>
          <a:p>
            <a:r>
              <a:rPr lang="en-US" dirty="0" smtClean="0"/>
              <a:t>Formed from Organic matter, most often plant-based.</a:t>
            </a:r>
          </a:p>
          <a:p>
            <a:r>
              <a:rPr lang="en-US" dirty="0" smtClean="0"/>
              <a:t>Subjected to long periods of heat and pressure.</a:t>
            </a:r>
          </a:p>
          <a:p>
            <a:r>
              <a:rPr lang="en-US" dirty="0" smtClean="0"/>
              <a:t>Gets trapped in rock or caverns (reservoirs)</a:t>
            </a:r>
          </a:p>
          <a:p>
            <a:endParaRPr lang="en-US" dirty="0" smtClean="0"/>
          </a:p>
          <a:p>
            <a:r>
              <a:rPr lang="en-US" sz="1200" b="0" i="0" kern="1200" dirty="0" smtClean="0">
                <a:solidFill>
                  <a:schemeClr val="tx1"/>
                </a:solidFill>
                <a:effectLst/>
                <a:latin typeface="+mn-lt"/>
                <a:ea typeface="+mn-ea"/>
                <a:cs typeface="+mn-cs"/>
              </a:rPr>
              <a:t>“Petroleum source rocks are organic-rich fine-grained rocks that in their natural setting have generated and released enough hydrocarbons to form a commercial accumulation of oil or natural gas (Hunt, 1996). Most petroleum source rocks are calcareous, dolomitic , siliceous or </a:t>
            </a:r>
            <a:r>
              <a:rPr lang="en-US" sz="1200" b="0" i="0" kern="1200" dirty="0" err="1" smtClean="0">
                <a:solidFill>
                  <a:schemeClr val="tx1"/>
                </a:solidFill>
                <a:effectLst/>
                <a:latin typeface="+mn-lt"/>
                <a:ea typeface="+mn-ea"/>
                <a:cs typeface="+mn-cs"/>
              </a:rPr>
              <a:t>phosphatic</a:t>
            </a:r>
            <a:r>
              <a:rPr lang="en-US" sz="1200" b="0" i="0" kern="1200" dirty="0" smtClean="0">
                <a:solidFill>
                  <a:schemeClr val="tx1"/>
                </a:solidFill>
                <a:effectLst/>
                <a:latin typeface="+mn-lt"/>
                <a:ea typeface="+mn-ea"/>
                <a:cs typeface="+mn-cs"/>
              </a:rPr>
              <a:t> shales or argillaceous limestones . Rocks with the finest grain size have the highest amount of organic material.” http://www.dcnr.state.pa.us/topogeo/econresource/oilandgas/marcellus/sourcerock_index/index.htm</a:t>
            </a:r>
          </a:p>
          <a:p>
            <a:pPr marL="0" indent="0">
              <a:buNone/>
            </a:pPr>
            <a:endParaRPr lang="en-US" dirty="0"/>
          </a:p>
        </p:txBody>
      </p:sp>
      <p:sp>
        <p:nvSpPr>
          <p:cNvPr id="4" name="Slide Number Placeholder 3"/>
          <p:cNvSpPr>
            <a:spLocks noGrp="1"/>
          </p:cNvSpPr>
          <p:nvPr>
            <p:ph type="sldNum" sz="quarter" idx="10"/>
          </p:nvPr>
        </p:nvSpPr>
        <p:spPr/>
        <p:txBody>
          <a:bodyPr/>
          <a:lstStyle/>
          <a:p>
            <a:fld id="{3CD96E5C-8B31-F449-8B0B-2BCA10E45F32}" type="slidenum">
              <a:rPr lang="en-US" smtClean="0"/>
              <a:t>2</a:t>
            </a:fld>
            <a:endParaRPr lang="en-US"/>
          </a:p>
        </p:txBody>
      </p:sp>
    </p:spTree>
    <p:extLst>
      <p:ext uri="{BB962C8B-B14F-4D97-AF65-F5344CB8AC3E}">
        <p14:creationId xmlns:p14="http://schemas.microsoft.com/office/powerpoint/2010/main" val="103898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Fracking: a new method of extracting valuable methane gas from porous rocks, such as shale.</a:t>
            </a:r>
          </a:p>
          <a:p>
            <a:endParaRPr lang="en-US" dirty="0" smtClean="0"/>
          </a:p>
          <a:p>
            <a:r>
              <a:rPr lang="en-US" dirty="0" smtClean="0"/>
              <a:t>Produces large quantities of gas at a lower cost</a:t>
            </a:r>
            <a:endParaRPr lang="en-US" dirty="0"/>
          </a:p>
        </p:txBody>
      </p:sp>
      <p:sp>
        <p:nvSpPr>
          <p:cNvPr id="4" name="Slide Number Placeholder 3"/>
          <p:cNvSpPr>
            <a:spLocks noGrp="1"/>
          </p:cNvSpPr>
          <p:nvPr>
            <p:ph type="sldNum" sz="quarter" idx="10"/>
          </p:nvPr>
        </p:nvSpPr>
        <p:spPr/>
        <p:txBody>
          <a:bodyPr/>
          <a:lstStyle/>
          <a:p>
            <a:fld id="{3CD96E5C-8B31-F449-8B0B-2BCA10E45F32}" type="slidenum">
              <a:rPr lang="en-US" smtClean="0"/>
              <a:t>3</a:t>
            </a:fld>
            <a:endParaRPr lang="en-US"/>
          </a:p>
        </p:txBody>
      </p:sp>
    </p:spTree>
    <p:extLst>
      <p:ext uri="{BB962C8B-B14F-4D97-AF65-F5344CB8AC3E}">
        <p14:creationId xmlns:p14="http://schemas.microsoft.com/office/powerpoint/2010/main" val="144334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controversial results of Fracking: cheap gas, but at what price?</a:t>
            </a:r>
          </a:p>
          <a:p>
            <a:endParaRPr lang="en-US" dirty="0" smtClean="0"/>
          </a:p>
          <a:p>
            <a:r>
              <a:rPr lang="en-US" dirty="0" smtClean="0"/>
              <a:t>Currently, lower prices of gas are allowing factories and manufacturing plants to lower costs of production of everything from plastics to fertilizer.  Some would argue that fracking is a blessing to our economy.  </a:t>
            </a:r>
          </a:p>
          <a:p>
            <a:endParaRPr lang="en-US" dirty="0" smtClean="0"/>
          </a:p>
          <a:p>
            <a:r>
              <a:rPr lang="en-US" dirty="0" smtClean="0"/>
              <a:t>Others, such as those involved in lawsuits alleging that fracking causes birth defects, might argue that it’s not worth it. </a:t>
            </a:r>
            <a:endParaRPr lang="en-US" dirty="0"/>
          </a:p>
        </p:txBody>
      </p:sp>
      <p:sp>
        <p:nvSpPr>
          <p:cNvPr id="4" name="Slide Number Placeholder 3"/>
          <p:cNvSpPr>
            <a:spLocks noGrp="1"/>
          </p:cNvSpPr>
          <p:nvPr>
            <p:ph type="sldNum" sz="quarter" idx="10"/>
          </p:nvPr>
        </p:nvSpPr>
        <p:spPr/>
        <p:txBody>
          <a:bodyPr/>
          <a:lstStyle/>
          <a:p>
            <a:fld id="{3CD96E5C-8B31-F449-8B0B-2BCA10E45F32}" type="slidenum">
              <a:rPr lang="en-US" smtClean="0"/>
              <a:t>4</a:t>
            </a:fld>
            <a:endParaRPr lang="en-US"/>
          </a:p>
        </p:txBody>
      </p:sp>
    </p:spTree>
    <p:extLst>
      <p:ext uri="{BB962C8B-B14F-4D97-AF65-F5344CB8AC3E}">
        <p14:creationId xmlns:p14="http://schemas.microsoft.com/office/powerpoint/2010/main" val="53680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For reference, a magnitude three earthquake is described by the United States Geological Survey (USGS) as causing  “vibrations similar to the passing of a truck.”</a:t>
            </a:r>
            <a:r>
              <a:rPr lang="en-US" sz="1200" b="0" i="0" kern="1200" baseline="30000" dirty="0" smtClean="0">
                <a:solidFill>
                  <a:schemeClr val="tx1"/>
                </a:solidFill>
                <a:effectLst/>
                <a:latin typeface="+mn-lt"/>
                <a:ea typeface="+mn-ea"/>
                <a:cs typeface="+mn-cs"/>
              </a:rPr>
              <a:t>3</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An Oklahoma Geological Survey study on seismicity near hydraulic fracturing activities concluded that it was  “impossible to say with a high degree of certainty whether  or not these earthquakes were triggered by natural means  or by the nearby hydraulic-fracturing operation.” The study did note, however, the events under examination were “small earthquakes with only one local resident having reported feeling them. The earthquakes range in magnitude from 1.0 to 2.8.” http://www.energyfromshale.org/articles/fracking-and-earthquakes</a:t>
            </a:r>
          </a:p>
          <a:p>
            <a:pPr fontAlgn="base"/>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D96E5C-8B31-F449-8B0B-2BCA10E45F32}" type="slidenum">
              <a:rPr lang="en-US" smtClean="0"/>
              <a:t>6</a:t>
            </a:fld>
            <a:endParaRPr lang="en-US"/>
          </a:p>
        </p:txBody>
      </p:sp>
    </p:spTree>
    <p:extLst>
      <p:ext uri="{BB962C8B-B14F-4D97-AF65-F5344CB8AC3E}">
        <p14:creationId xmlns:p14="http://schemas.microsoft.com/office/powerpoint/2010/main" val="376387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296BC5-43D4-964D-9F61-3A20B116FD38}"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D5C9A-8C7B-E747-AB15-1A8E6913F20B}" type="slidenum">
              <a:rPr lang="en-US" smtClean="0"/>
              <a:t>‹#›</a:t>
            </a:fld>
            <a:endParaRPr lang="en-US"/>
          </a:p>
        </p:txBody>
      </p:sp>
    </p:spTree>
    <p:extLst>
      <p:ext uri="{BB962C8B-B14F-4D97-AF65-F5344CB8AC3E}">
        <p14:creationId xmlns:p14="http://schemas.microsoft.com/office/powerpoint/2010/main" val="58659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96BC5-43D4-964D-9F61-3A20B116FD38}"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D5C9A-8C7B-E747-AB15-1A8E6913F20B}" type="slidenum">
              <a:rPr lang="en-US" smtClean="0"/>
              <a:t>‹#›</a:t>
            </a:fld>
            <a:endParaRPr lang="en-US"/>
          </a:p>
        </p:txBody>
      </p:sp>
    </p:spTree>
    <p:extLst>
      <p:ext uri="{BB962C8B-B14F-4D97-AF65-F5344CB8AC3E}">
        <p14:creationId xmlns:p14="http://schemas.microsoft.com/office/powerpoint/2010/main" val="108573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96BC5-43D4-964D-9F61-3A20B116FD38}"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D5C9A-8C7B-E747-AB15-1A8E6913F20B}" type="slidenum">
              <a:rPr lang="en-US" smtClean="0"/>
              <a:t>‹#›</a:t>
            </a:fld>
            <a:endParaRPr lang="en-US"/>
          </a:p>
        </p:txBody>
      </p:sp>
    </p:spTree>
    <p:extLst>
      <p:ext uri="{BB962C8B-B14F-4D97-AF65-F5344CB8AC3E}">
        <p14:creationId xmlns:p14="http://schemas.microsoft.com/office/powerpoint/2010/main" val="8575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96BC5-43D4-964D-9F61-3A20B116FD38}"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D5C9A-8C7B-E747-AB15-1A8E6913F20B}" type="slidenum">
              <a:rPr lang="en-US" smtClean="0"/>
              <a:t>‹#›</a:t>
            </a:fld>
            <a:endParaRPr lang="en-US"/>
          </a:p>
        </p:txBody>
      </p:sp>
    </p:spTree>
    <p:extLst>
      <p:ext uri="{BB962C8B-B14F-4D97-AF65-F5344CB8AC3E}">
        <p14:creationId xmlns:p14="http://schemas.microsoft.com/office/powerpoint/2010/main" val="74810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96BC5-43D4-964D-9F61-3A20B116FD38}"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D5C9A-8C7B-E747-AB15-1A8E6913F20B}" type="slidenum">
              <a:rPr lang="en-US" smtClean="0"/>
              <a:t>‹#›</a:t>
            </a:fld>
            <a:endParaRPr lang="en-US"/>
          </a:p>
        </p:txBody>
      </p:sp>
    </p:spTree>
    <p:extLst>
      <p:ext uri="{BB962C8B-B14F-4D97-AF65-F5344CB8AC3E}">
        <p14:creationId xmlns:p14="http://schemas.microsoft.com/office/powerpoint/2010/main" val="147618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296BC5-43D4-964D-9F61-3A20B116FD38}"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D5C9A-8C7B-E747-AB15-1A8E6913F20B}" type="slidenum">
              <a:rPr lang="en-US" smtClean="0"/>
              <a:t>‹#›</a:t>
            </a:fld>
            <a:endParaRPr lang="en-US"/>
          </a:p>
        </p:txBody>
      </p:sp>
    </p:spTree>
    <p:extLst>
      <p:ext uri="{BB962C8B-B14F-4D97-AF65-F5344CB8AC3E}">
        <p14:creationId xmlns:p14="http://schemas.microsoft.com/office/powerpoint/2010/main" val="29152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296BC5-43D4-964D-9F61-3A20B116FD38}" type="datetimeFigureOut">
              <a:rPr lang="en-US" smtClean="0"/>
              <a:t>3/23/2016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D5C9A-8C7B-E747-AB15-1A8E6913F20B}" type="slidenum">
              <a:rPr lang="en-US" smtClean="0"/>
              <a:t>‹#›</a:t>
            </a:fld>
            <a:endParaRPr lang="en-US"/>
          </a:p>
        </p:txBody>
      </p:sp>
    </p:spTree>
    <p:extLst>
      <p:ext uri="{BB962C8B-B14F-4D97-AF65-F5344CB8AC3E}">
        <p14:creationId xmlns:p14="http://schemas.microsoft.com/office/powerpoint/2010/main" val="128000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96BC5-43D4-964D-9F61-3A20B116FD38}" type="datetimeFigureOut">
              <a:rPr lang="en-US" smtClean="0"/>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D5C9A-8C7B-E747-AB15-1A8E6913F20B}" type="slidenum">
              <a:rPr lang="en-US" smtClean="0"/>
              <a:t>‹#›</a:t>
            </a:fld>
            <a:endParaRPr lang="en-US"/>
          </a:p>
        </p:txBody>
      </p:sp>
    </p:spTree>
    <p:extLst>
      <p:ext uri="{BB962C8B-B14F-4D97-AF65-F5344CB8AC3E}">
        <p14:creationId xmlns:p14="http://schemas.microsoft.com/office/powerpoint/2010/main" val="171869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96BC5-43D4-964D-9F61-3A20B116FD38}" type="datetimeFigureOut">
              <a:rPr lang="en-US" smtClean="0"/>
              <a:t>3/23/2016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D5C9A-8C7B-E747-AB15-1A8E6913F20B}" type="slidenum">
              <a:rPr lang="en-US" smtClean="0"/>
              <a:t>‹#›</a:t>
            </a:fld>
            <a:endParaRPr lang="en-US"/>
          </a:p>
        </p:txBody>
      </p:sp>
    </p:spTree>
    <p:extLst>
      <p:ext uri="{BB962C8B-B14F-4D97-AF65-F5344CB8AC3E}">
        <p14:creationId xmlns:p14="http://schemas.microsoft.com/office/powerpoint/2010/main" val="32525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96BC5-43D4-964D-9F61-3A20B116FD38}"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D5C9A-8C7B-E747-AB15-1A8E6913F20B}" type="slidenum">
              <a:rPr lang="en-US" smtClean="0"/>
              <a:t>‹#›</a:t>
            </a:fld>
            <a:endParaRPr lang="en-US"/>
          </a:p>
        </p:txBody>
      </p:sp>
    </p:spTree>
    <p:extLst>
      <p:ext uri="{BB962C8B-B14F-4D97-AF65-F5344CB8AC3E}">
        <p14:creationId xmlns:p14="http://schemas.microsoft.com/office/powerpoint/2010/main" val="119671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96BC5-43D4-964D-9F61-3A20B116FD38}"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D5C9A-8C7B-E747-AB15-1A8E6913F20B}" type="slidenum">
              <a:rPr lang="en-US" smtClean="0"/>
              <a:t>‹#›</a:t>
            </a:fld>
            <a:endParaRPr lang="en-US"/>
          </a:p>
        </p:txBody>
      </p:sp>
    </p:spTree>
    <p:extLst>
      <p:ext uri="{BB962C8B-B14F-4D97-AF65-F5344CB8AC3E}">
        <p14:creationId xmlns:p14="http://schemas.microsoft.com/office/powerpoint/2010/main" val="205861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96BC5-43D4-964D-9F61-3A20B116FD38}" type="datetimeFigureOut">
              <a:rPr lang="en-US" smtClean="0"/>
              <a:t>3/23/2016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D5C9A-8C7B-E747-AB15-1A8E6913F20B}" type="slidenum">
              <a:rPr lang="en-US" smtClean="0"/>
              <a:t>‹#›</a:t>
            </a:fld>
            <a:endParaRPr lang="en-US"/>
          </a:p>
        </p:txBody>
      </p:sp>
    </p:spTree>
    <p:extLst>
      <p:ext uri="{BB962C8B-B14F-4D97-AF65-F5344CB8AC3E}">
        <p14:creationId xmlns:p14="http://schemas.microsoft.com/office/powerpoint/2010/main" val="66604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44319"/>
          </a:xfrm>
        </p:spPr>
        <p:txBody>
          <a:bodyPr/>
          <a:lstStyle/>
          <a:p>
            <a:r>
              <a:rPr lang="en-US" dirty="0" smtClean="0"/>
              <a:t>Natural Gas</a:t>
            </a:r>
            <a:endParaRPr lang="en-US" dirty="0"/>
          </a:p>
        </p:txBody>
      </p:sp>
      <p:pic>
        <p:nvPicPr>
          <p:cNvPr id="1026" name="Picture 2" descr="Image result for methane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884" y="2512103"/>
            <a:ext cx="5181536" cy="388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3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904565" y="473733"/>
            <a:ext cx="8927954" cy="5881508"/>
          </a:xfrm>
          <a:prstGeom prst="rect">
            <a:avLst/>
          </a:prstGeom>
        </p:spPr>
      </p:pic>
      <p:sp>
        <p:nvSpPr>
          <p:cNvPr id="8" name="TextBox 7"/>
          <p:cNvSpPr txBox="1"/>
          <p:nvPr/>
        </p:nvSpPr>
        <p:spPr>
          <a:xfrm>
            <a:off x="443753" y="739588"/>
            <a:ext cx="2770094" cy="1569660"/>
          </a:xfrm>
          <a:prstGeom prst="rect">
            <a:avLst/>
          </a:prstGeom>
          <a:noFill/>
        </p:spPr>
        <p:txBody>
          <a:bodyPr wrap="square" rtlCol="0">
            <a:spAutoFit/>
          </a:bodyPr>
          <a:lstStyle/>
          <a:p>
            <a:pPr algn="ctr"/>
            <a:r>
              <a:rPr lang="en-US" sz="4800" dirty="0" smtClean="0"/>
              <a:t>Where is it found?</a:t>
            </a:r>
            <a:endParaRPr lang="en-US" sz="4800" dirty="0"/>
          </a:p>
        </p:txBody>
      </p:sp>
    </p:spTree>
    <p:extLst>
      <p:ext uri="{BB962C8B-B14F-4D97-AF65-F5344CB8AC3E}">
        <p14:creationId xmlns:p14="http://schemas.microsoft.com/office/powerpoint/2010/main" val="188213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New Drilling Technologies and The Natural Gas Boom</a:t>
            </a:r>
            <a:endParaRPr lang="en-US" sz="3600" b="1" dirty="0"/>
          </a:p>
        </p:txBody>
      </p:sp>
      <p:pic>
        <p:nvPicPr>
          <p:cNvPr id="4" name="Content Placeholder 3"/>
          <p:cNvPicPr>
            <a:picLocks noGrp="1" noChangeAspect="1"/>
          </p:cNvPicPr>
          <p:nvPr>
            <p:ph idx="1"/>
          </p:nvPr>
        </p:nvPicPr>
        <p:blipFill>
          <a:blip r:embed="rId3"/>
          <a:stretch>
            <a:fillRect/>
          </a:stretch>
        </p:blipFill>
        <p:spPr>
          <a:xfrm>
            <a:off x="1847158" y="1573306"/>
            <a:ext cx="8236425" cy="4480719"/>
          </a:xfrm>
          <a:prstGeom prst="rect">
            <a:avLst/>
          </a:prstGeom>
        </p:spPr>
      </p:pic>
      <p:sp>
        <p:nvSpPr>
          <p:cNvPr id="5" name="TextBox 4"/>
          <p:cNvSpPr txBox="1"/>
          <p:nvPr/>
        </p:nvSpPr>
        <p:spPr>
          <a:xfrm>
            <a:off x="7113494" y="1825625"/>
            <a:ext cx="4598894"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46677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Impacts of the Boom</a:t>
            </a:r>
            <a:endParaRPr lang="en-US" b="1" dirty="0"/>
          </a:p>
        </p:txBody>
      </p:sp>
      <p:pic>
        <p:nvPicPr>
          <p:cNvPr id="4" name="Content Placeholder 3"/>
          <p:cNvPicPr>
            <a:picLocks noGrp="1" noChangeAspect="1"/>
          </p:cNvPicPr>
          <p:nvPr>
            <p:ph idx="1"/>
          </p:nvPr>
        </p:nvPicPr>
        <p:blipFill>
          <a:blip r:embed="rId3"/>
          <a:stretch>
            <a:fillRect/>
          </a:stretch>
        </p:blipFill>
        <p:spPr>
          <a:xfrm>
            <a:off x="2126680" y="1570130"/>
            <a:ext cx="8173767" cy="4912955"/>
          </a:xfrm>
          <a:prstGeom prst="rect">
            <a:avLst/>
          </a:prstGeom>
        </p:spPr>
      </p:pic>
    </p:spTree>
    <p:extLst>
      <p:ext uri="{BB962C8B-B14F-4D97-AF65-F5344CB8AC3E}">
        <p14:creationId xmlns:p14="http://schemas.microsoft.com/office/powerpoint/2010/main" val="153320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29578" y="334545"/>
            <a:ext cx="6624480" cy="6523455"/>
          </a:xfrm>
          <a:prstGeom prst="rect">
            <a:avLst/>
          </a:prstGeom>
        </p:spPr>
      </p:pic>
    </p:spTree>
    <p:extLst>
      <p:ext uri="{BB962C8B-B14F-4D97-AF65-F5344CB8AC3E}">
        <p14:creationId xmlns:p14="http://schemas.microsoft.com/office/powerpoint/2010/main" val="190045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378595" y="578223"/>
            <a:ext cx="7434810" cy="5612187"/>
          </a:xfrm>
          <a:prstGeom prst="rect">
            <a:avLst/>
          </a:prstGeom>
          <a:effectLst/>
        </p:spPr>
      </p:pic>
    </p:spTree>
    <p:extLst>
      <p:ext uri="{BB962C8B-B14F-4D97-AF65-F5344CB8AC3E}">
        <p14:creationId xmlns:p14="http://schemas.microsoft.com/office/powerpoint/2010/main" val="2034281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2389</TotalTime>
  <Words>253</Words>
  <Application>Microsoft Office PowerPoint</Application>
  <PresentationFormat>Custom</PresentationFormat>
  <Paragraphs>32</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Natural Gas</vt:lpstr>
      <vt:lpstr>PowerPoint Presentation</vt:lpstr>
      <vt:lpstr>New Drilling Technologies and The Natural Gas Boom</vt:lpstr>
      <vt:lpstr>Impacts of the Boom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Gas</dc:title>
  <dc:creator>Jessica Watson</dc:creator>
  <cp:lastModifiedBy>Jessica Watson</cp:lastModifiedBy>
  <cp:revision>14</cp:revision>
  <dcterms:created xsi:type="dcterms:W3CDTF">2016-03-21T01:54:10Z</dcterms:created>
  <dcterms:modified xsi:type="dcterms:W3CDTF">2016-03-23T16:02:50Z</dcterms:modified>
</cp:coreProperties>
</file>